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8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75" r:id="rId12"/>
    <p:sldId id="277" r:id="rId13"/>
    <p:sldId id="276" r:id="rId14"/>
    <p:sldId id="274" r:id="rId15"/>
    <p:sldId id="273" r:id="rId16"/>
    <p:sldId id="269" r:id="rId17"/>
    <p:sldId id="270" r:id="rId18"/>
    <p:sldId id="278" r:id="rId19"/>
    <p:sldId id="279" r:id="rId20"/>
    <p:sldId id="280" r:id="rId21"/>
    <p:sldId id="271" r:id="rId22"/>
    <p:sldId id="281" r:id="rId23"/>
    <p:sldId id="282" r:id="rId24"/>
    <p:sldId id="272" r:id="rId25"/>
    <p:sldId id="283" r:id="rId26"/>
    <p:sldId id="284" r:id="rId27"/>
    <p:sldId id="285" r:id="rId28"/>
    <p:sldId id="286" r:id="rId29"/>
    <p:sldId id="287" r:id="rId30"/>
    <p:sldId id="264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4" r:id="rId67"/>
    <p:sldId id="325" r:id="rId68"/>
    <p:sldId id="326" r:id="rId69"/>
    <p:sldId id="327" r:id="rId70"/>
    <p:sldId id="328" r:id="rId71"/>
    <p:sldId id="329" r:id="rId72"/>
    <p:sldId id="330" r:id="rId7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9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11/05/2017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11/05/2017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11/05/2017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  <p:pic>
        <p:nvPicPr>
          <p:cNvPr id="1026" name="Picture 2" descr="Resultado de imagem para planilhas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34191"/>
            <a:ext cx="1665864" cy="111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11/05/2017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11/05/2017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11/05/2017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11/05/2017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11/05/2017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11/05/2017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11/05/2017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11/05/2017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11/05/2017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11/05/2017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3608" y="2132856"/>
            <a:ext cx="7772400" cy="1470025"/>
          </a:xfrm>
        </p:spPr>
        <p:txBody>
          <a:bodyPr/>
          <a:lstStyle/>
          <a:p>
            <a:r>
              <a:rPr lang="pt-BR" dirty="0" smtClean="0"/>
              <a:t>Formulas em Planilhas Eletrônicas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http://www.oxnar.com.br/aulas/formulascalc.pptx 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Aulas 16, 17, e 18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Todas </a:t>
            </a:r>
            <a:r>
              <a:rPr lang="pt-BR" dirty="0"/>
              <a:t>as fórmulas são introduzidas por um sinal de igual. As fórmulas podem incluir números, texto, operadores aritméticos, operadores lógicos ou funções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240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Lembre-se </a:t>
            </a:r>
            <a:r>
              <a:rPr lang="pt-BR" dirty="0"/>
              <a:t>que os operadores aritméticos básicos (+, -, *, /) podem ser utilizados em fórmulas através da regra "Multiplicação e divisão antes de adição e subtração". Em vez de escrever =SOMA(A1:B1), pode escrever =A1+B1.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/>
          </a:p>
        </p:txBody>
      </p:sp>
      <p:pic>
        <p:nvPicPr>
          <p:cNvPr id="2050" name="Picture 2" descr="T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100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i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100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302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7889610"/>
              </p:ext>
            </p:extLst>
          </p:nvPr>
        </p:nvGraphicFramePr>
        <p:xfrm>
          <a:off x="479854" y="2492896"/>
          <a:ext cx="8229600" cy="1737360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pt-BR" sz="3600" dirty="0"/>
                        <a:t>Podem também utilizar-se parênteses. O resultado da fórmula =(1+2)*3 é diferente do resultado =1+2*3.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527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461677"/>
              </p:ext>
            </p:extLst>
          </p:nvPr>
        </p:nvGraphicFramePr>
        <p:xfrm>
          <a:off x="107504" y="1628800"/>
          <a:ext cx="9036496" cy="4608510"/>
        </p:xfrm>
        <a:graphic>
          <a:graphicData uri="http://schemas.openxmlformats.org/drawingml/2006/table">
            <a:tbl>
              <a:tblPr/>
              <a:tblGrid>
                <a:gridCol w="4518248"/>
                <a:gridCol w="4518248"/>
              </a:tblGrid>
              <a:tr h="701295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=A1+10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Mostra o conteúdo da célula A1 somando 10.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400740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=A1*16%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Mostra 16% do conteúdo de A1.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701295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=A1 * A2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Mostra o resultado da multiplicação de A1 por A2.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701295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=ARRED(A1;1)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Mostra o conteúdo da célula A1 arredondado a uma casa decimal.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701295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=EFETIVA(5%;12)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Calcula o juro efetivo para o juro nominal anual de 5% em doze prestações anuais.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701295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=B8-SOMA(B10:B14)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Calcula B8 subtraindo a soma das células B10 à B14.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701295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=SOMA(B8;SOMA(B10:B14))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effectLst/>
                        </a:rPr>
                        <a:t>Calcula a soma das células B10 a B14 e adiciona o valor a B8.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75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Operadores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As </a:t>
            </a:r>
            <a:r>
              <a:rPr lang="pt-BR" dirty="0"/>
              <a:t>tabelas abaixo apresentam os símbolos de operadores utilizados pelo </a:t>
            </a:r>
            <a:r>
              <a:rPr lang="pt-BR" dirty="0" err="1"/>
              <a:t>LibreOffice</a:t>
            </a:r>
            <a:r>
              <a:rPr lang="pt-BR" dirty="0"/>
              <a:t> </a:t>
            </a:r>
            <a:r>
              <a:rPr lang="pt-BR" dirty="0" err="1"/>
              <a:t>Calc</a:t>
            </a:r>
            <a:r>
              <a:rPr lang="pt-BR" dirty="0"/>
              <a:t>. Os operadores podem ser utilizados em fórmulas independentemente do uso de funções.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2717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Operadores de Referência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420888"/>
            <a:ext cx="5888213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10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Operadores Matemáticos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556792"/>
            <a:ext cx="6673786" cy="435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36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Operadores comparativos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772816"/>
            <a:ext cx="7128792" cy="472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28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Operadores de textos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132856"/>
            <a:ext cx="6696744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08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Adição de valores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16832"/>
            <a:ext cx="8261601" cy="172819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539552" y="3800357"/>
            <a:ext cx="84969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Para calcular o total do exemplo acima devemos criar uma fórmula de adição. Posicione o cursor na célula D2 e digite: =B2+C2 </a:t>
            </a:r>
          </a:p>
        </p:txBody>
      </p:sp>
    </p:spTree>
    <p:extLst>
      <p:ext uri="{BB962C8B-B14F-4D97-AF65-F5344CB8AC3E}">
        <p14:creationId xmlns:p14="http://schemas.microsoft.com/office/powerpoint/2010/main" val="3176928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Tecle ENTER ao </a:t>
            </a:r>
            <a:r>
              <a:rPr lang="pt-BR" dirty="0" smtClean="0"/>
              <a:t>terminar a formula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Toda </a:t>
            </a:r>
            <a:r>
              <a:rPr lang="pt-BR" dirty="0"/>
              <a:t>fórmula sempre começa com sinal de igual para que o Excel entenda que é um cálculo e não um texto qualquer que está digitando. 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r>
              <a:rPr lang="pt-BR" dirty="0" smtClean="0"/>
              <a:t>Não </a:t>
            </a:r>
            <a:r>
              <a:rPr lang="pt-BR" dirty="0"/>
              <a:t>se coloca o valor na soma como, por exemplo, =300+500 porque estes valores podem sofrer alterações e o resultado não seria atualizado, portanto você teria que corrigir a fórmula depois.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291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Tecle ENTER ao </a:t>
            </a:r>
            <a:r>
              <a:rPr lang="pt-BR" dirty="0" smtClean="0"/>
              <a:t>terminar a formula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algn="just"/>
            <a:r>
              <a:rPr lang="pt-BR" dirty="0" smtClean="0"/>
              <a:t>Use </a:t>
            </a:r>
            <a:r>
              <a:rPr lang="pt-BR" dirty="0"/>
              <a:t>sempre os endereços de célula (B2 e C2 como no exemplo). Assim alterando-se os valores da célula o resultado será atualizado automaticamente.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146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Formulas de subtração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8"/>
          </a:xfrm>
        </p:spPr>
        <p:txBody>
          <a:bodyPr/>
          <a:lstStyle/>
          <a:p>
            <a:pPr algn="just"/>
            <a:r>
              <a:rPr lang="pt-BR" dirty="0"/>
              <a:t>No exemplo abaixo você deseja saber qual o saldo líquido do José. Então é simples: Basta que você digite o endereço do Salário Bruto – o endereço do Desconto</a:t>
            </a:r>
            <a:r>
              <a:rPr lang="pt-BR" dirty="0" smtClean="0"/>
              <a:t>. Veja: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043612"/>
            <a:ext cx="9327349" cy="175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87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Formulas para Multiplicação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/>
          <a:lstStyle/>
          <a:p>
            <a:pPr algn="just"/>
            <a:r>
              <a:rPr lang="pt-BR" dirty="0"/>
              <a:t>Agora a maneira como você subtraiu é a mesma para multiplicar, será preciso apenas trocar o sinal de subtração pelo o sinal de multiplicação (*). Veja o exemplo.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15" y="4180219"/>
            <a:ext cx="8751422" cy="165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98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DA DIVISÃO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838200" y="1556792"/>
            <a:ext cx="80542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A fórmula ocorre da mesma maneira que as duas anteriores. Você só precisa trocar colocar o sinal para dividir (/).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2" y="3624845"/>
            <a:ext cx="9027856" cy="242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5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PRECEDÊNCIA DE OPERADORES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sz="3600" dirty="0" smtClean="0"/>
          </a:p>
          <a:p>
            <a:pPr algn="just"/>
            <a:r>
              <a:rPr lang="pt-BR" sz="3600" dirty="0" smtClean="0"/>
              <a:t>Ao </a:t>
            </a:r>
            <a:r>
              <a:rPr lang="pt-BR" sz="3600" dirty="0"/>
              <a:t>criar um cálculo que possua mais de uma operação matemática, deve-se levar em consideração a precedência de operadores, ou seja, qual operação o </a:t>
            </a:r>
            <a:r>
              <a:rPr lang="pt-BR" sz="3600" dirty="0" err="1" smtClean="0"/>
              <a:t>calc</a:t>
            </a:r>
            <a:r>
              <a:rPr lang="pt-BR" sz="3600" dirty="0" smtClean="0"/>
              <a:t> </a:t>
            </a:r>
            <a:r>
              <a:rPr lang="pt-BR" sz="3600" dirty="0"/>
              <a:t>fará primeiro.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697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PRECEDÊNCIA DE OPERADORES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582738"/>
            <a:ext cx="6069246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67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</a:t>
            </a:r>
            <a:r>
              <a:rPr lang="pt-BR" dirty="0" err="1" smtClean="0"/>
              <a:t>calc</a:t>
            </a:r>
            <a:r>
              <a:rPr lang="pt-BR" dirty="0" smtClean="0"/>
              <a:t> </a:t>
            </a:r>
            <a:r>
              <a:rPr lang="pt-BR" dirty="0"/>
              <a:t>faz os cálculos nesta ordem e não na ordem digitada. 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Por </a:t>
            </a:r>
            <a:r>
              <a:rPr lang="pt-BR" dirty="0"/>
              <a:t>exemplo: =10+5*2 O resultado deste cálculo é 20, pois primeiro o Excel multiplica 5 por 2 e depois adiciona o </a:t>
            </a:r>
            <a:r>
              <a:rPr lang="pt-BR" dirty="0" smtClean="0"/>
              <a:t>10.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1841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Caso </a:t>
            </a:r>
            <a:r>
              <a:rPr lang="pt-BR" dirty="0"/>
              <a:t>queira que a adição seja feita primeiro, use os parênteses: =(10+5)*2 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/>
              <a:t>resultado será 30. primeiro ocorre a soma, 10+5, resultado 15 e depois a multiplicação por 2. Veja mais um exemplo: </a:t>
            </a: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=(</a:t>
            </a:r>
            <a:r>
              <a:rPr lang="pt-BR" dirty="0"/>
              <a:t>80-2)*4-(10+(40+10/2))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922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Qual o resultado desta fórmula ?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40027"/>
            <a:ext cx="8229600" cy="1108719"/>
          </a:xfrm>
        </p:spPr>
        <p:txBody>
          <a:bodyPr>
            <a:normAutofit/>
          </a:bodyPr>
          <a:lstStyle/>
          <a:p>
            <a:r>
              <a:rPr lang="pt-BR" dirty="0"/>
              <a:t>Vamos resolver os parênteses. O mais interno primeiro.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1916832"/>
            <a:ext cx="665970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26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340768"/>
            <a:ext cx="8528161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201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ARREDONDAMENTO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endParaRPr lang="pt-BR" dirty="0"/>
          </a:p>
          <a:p>
            <a:pPr algn="just"/>
            <a:r>
              <a:rPr lang="pt-BR" sz="3600" dirty="0" smtClean="0"/>
              <a:t>Por </a:t>
            </a:r>
            <a:r>
              <a:rPr lang="pt-BR" sz="3600" dirty="0"/>
              <a:t>padrão o </a:t>
            </a:r>
            <a:r>
              <a:rPr lang="pt-BR" sz="3600" dirty="0" err="1" smtClean="0"/>
              <a:t>calc</a:t>
            </a:r>
            <a:r>
              <a:rPr lang="pt-BR" sz="3600" dirty="0" smtClean="0"/>
              <a:t> </a:t>
            </a:r>
            <a:r>
              <a:rPr lang="pt-BR" sz="3600" dirty="0"/>
              <a:t>arredonda os decimais terminados em 1,2,3 e 4 para baixo e os decimais terminados 5,6,7,8 e 9 para cima</a:t>
            </a:r>
            <a:r>
              <a:rPr lang="pt-BR" sz="3600" dirty="0" smtClean="0"/>
              <a:t>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464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ARREDONDAMENTO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Por </a:t>
            </a:r>
            <a:r>
              <a:rPr lang="pt-BR" dirty="0"/>
              <a:t>exemplo: 5,236  removendo uma casa decimal : 5,24 5,236  removendo duas casas decimais: 5,2 Caso queira fazer um arredondamento diferente do padrão use as funções ARREDONDAR.PARA.BAIXO e ARREDONDAR.PARA.CIMA que são explicadas nesta apostila.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423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10138470" cy="57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362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ENDEREÇOS ABSOLUTOS E RELATIVOS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Os endereços de células podem ser divididos em 2 tipos. </a:t>
            </a:r>
          </a:p>
          <a:p>
            <a:r>
              <a:rPr lang="pt-BR" dirty="0" smtClean="0"/>
              <a:t>Os </a:t>
            </a:r>
            <a:r>
              <a:rPr lang="pt-BR" dirty="0"/>
              <a:t>endereços relativos como o nome diz são referenciados pela posição da célula dentro da planilha. </a:t>
            </a:r>
            <a:endParaRPr lang="pt-BR" dirty="0" smtClean="0"/>
          </a:p>
          <a:p>
            <a:r>
              <a:rPr lang="pt-BR" dirty="0" smtClean="0"/>
              <a:t>Quando </a:t>
            </a:r>
            <a:r>
              <a:rPr lang="pt-BR" dirty="0"/>
              <a:t>copiados para outras células estes endereços mudam para manter relação com sua posição original. Veja o exemplo: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6866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92511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66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ENDEREÇOS ABSOLUTOS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Este tipo de endereço não muda quando a fórmula é copiada para outra célula. Chamamos este procedimento de travar células. Para isso coloca-se um cifrão ($) antes da letra e um antes do numero da célula. Por exemplo: $A$1. Use este endereço em valores de índice, que serão usados para cálculos em toda a tabela de dados e que normalmente ficam em separado na sua planilha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27818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endereço relativo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060848"/>
            <a:ext cx="8987753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349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" y="1600200"/>
            <a:ext cx="9091613" cy="455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88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4525963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Usando </a:t>
            </a:r>
            <a:r>
              <a:rPr lang="pt-BR" dirty="0"/>
              <a:t>o auto preenchimento e copiando esta fórmula para outras células veja como fica o cálculo da linha de baixo: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4944"/>
            <a:ext cx="9028324" cy="320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9477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DA PORCENTAGEM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Primeiro entenda que: </a:t>
            </a:r>
          </a:p>
          <a:p>
            <a:r>
              <a:rPr lang="pt-BR" sz="3600" dirty="0" smtClean="0"/>
              <a:t>100%  </a:t>
            </a:r>
            <a:r>
              <a:rPr lang="pt-BR" sz="3600" dirty="0" smtClean="0">
                <a:sym typeface="Wingdings" panose="05000000000000000000" pitchFamily="2" charset="2"/>
              </a:rPr>
              <a:t> </a:t>
            </a:r>
            <a:r>
              <a:rPr lang="pt-BR" sz="3600" dirty="0" smtClean="0"/>
              <a:t> 1 </a:t>
            </a:r>
          </a:p>
          <a:p>
            <a:r>
              <a:rPr lang="pt-BR" sz="3600" dirty="0" smtClean="0"/>
              <a:t> 50%  </a:t>
            </a:r>
            <a:r>
              <a:rPr lang="pt-BR" sz="3600" dirty="0" smtClean="0">
                <a:sym typeface="Wingdings" panose="05000000000000000000" pitchFamily="2" charset="2"/>
              </a:rPr>
              <a:t> </a:t>
            </a:r>
            <a:r>
              <a:rPr lang="pt-BR" sz="3600" dirty="0" smtClean="0"/>
              <a:t> 0,5 </a:t>
            </a:r>
          </a:p>
          <a:p>
            <a:r>
              <a:rPr lang="pt-BR" sz="3600" dirty="0" smtClean="0"/>
              <a:t>10%   </a:t>
            </a:r>
            <a:r>
              <a:rPr lang="pt-BR" sz="3600" dirty="0" smtClean="0">
                <a:sym typeface="Wingdings" panose="05000000000000000000" pitchFamily="2" charset="2"/>
              </a:rPr>
              <a:t> </a:t>
            </a:r>
            <a:r>
              <a:rPr lang="pt-BR" sz="3600" dirty="0" smtClean="0"/>
              <a:t> 0,1 </a:t>
            </a:r>
          </a:p>
          <a:p>
            <a:r>
              <a:rPr lang="pt-BR" sz="3600" dirty="0" smtClean="0"/>
              <a:t>   8%  </a:t>
            </a:r>
            <a:r>
              <a:rPr lang="pt-BR" sz="3600" dirty="0" smtClean="0">
                <a:sym typeface="Wingdings" panose="05000000000000000000" pitchFamily="2" charset="2"/>
              </a:rPr>
              <a:t> </a:t>
            </a:r>
            <a:r>
              <a:rPr lang="pt-BR" sz="3600" dirty="0" smtClean="0"/>
              <a:t> 0,08 </a:t>
            </a:r>
            <a:endParaRPr lang="pt-BR" sz="36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98548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* Ou </a:t>
            </a:r>
            <a:r>
              <a:rPr lang="pt-BR" dirty="0"/>
              <a:t>seja, toda porcentagem equivale a um numero decimal. O </a:t>
            </a:r>
            <a:r>
              <a:rPr lang="pt-BR" dirty="0" err="1" smtClean="0"/>
              <a:t>calc</a:t>
            </a:r>
            <a:r>
              <a:rPr lang="pt-BR" dirty="0" smtClean="0"/>
              <a:t> </a:t>
            </a:r>
            <a:r>
              <a:rPr lang="pt-BR" dirty="0"/>
              <a:t>não trabalha com porcentagens da mesma forma que a calculadora. Para somar uma porcentagem a um valor você deve multiplicar o valor pela porcentagem e somar o valor em seguida.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DA PORCENTAGEM </a:t>
            </a:r>
          </a:p>
        </p:txBody>
      </p:sp>
    </p:spTree>
    <p:extLst>
      <p:ext uri="{BB962C8B-B14F-4D97-AF65-F5344CB8AC3E}">
        <p14:creationId xmlns:p14="http://schemas.microsoft.com/office/powerpoint/2010/main" val="11828692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Veja o exemplo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04864"/>
            <a:ext cx="858627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2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 exemplo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132856"/>
            <a:ext cx="8283565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383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Em </a:t>
            </a:r>
            <a:r>
              <a:rPr lang="pt-BR" dirty="0"/>
              <a:t>breves palavras, uma função é um comando que recebe uma informação, realiza um cálculo e devolve uma resposta ao usuário.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0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Ex</a:t>
            </a:r>
            <a:r>
              <a:rPr lang="pt-BR" dirty="0" smtClean="0"/>
              <a:t>: Função Soma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 </a:t>
            </a:r>
            <a:r>
              <a:rPr lang="pt-BR" dirty="0"/>
              <a:t>função irá somar todos os valores que se encontram no endereço A1 até o endereço A8.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Os </a:t>
            </a:r>
            <a:r>
              <a:rPr lang="pt-BR" dirty="0"/>
              <a:t>dois pontos indicam até, ou seja, some de A1 até A8. A fórmula será sempre a mesma, só mudará os devidos endereços dos valores que você deseja somar.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280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38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95" y="1451511"/>
            <a:ext cx="8997505" cy="2376264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73882" y="4149080"/>
            <a:ext cx="83632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/>
              <a:t>Neste exemplo estamos somando todos os valores do endereço A1 até o endereço D1. A fórmula seria digitada como no exemplo, e ao teclar </a:t>
            </a:r>
            <a:r>
              <a:rPr lang="pt-BR" sz="2800" dirty="0" err="1" smtClean="0"/>
              <a:t>enter</a:t>
            </a:r>
            <a:r>
              <a:rPr lang="pt-BR" sz="2800" dirty="0" smtClean="0"/>
              <a:t> o valor apareceria. No caso a resposta seria 60. Outra maneira de você somar é utilizando o Botão da </a:t>
            </a:r>
            <a:r>
              <a:rPr lang="pt-BR" sz="2800" dirty="0" err="1" smtClean="0"/>
              <a:t>Autosoma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7022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Botão </a:t>
            </a:r>
            <a:r>
              <a:rPr lang="pt-BR" dirty="0" err="1" smtClean="0"/>
              <a:t>autosoma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39</a:t>
            </a:fld>
            <a:endParaRPr lang="pt-BR"/>
          </a:p>
        </p:txBody>
      </p:sp>
      <p:sp>
        <p:nvSpPr>
          <p:cNvPr id="6" name="AutoShape 2" descr="Resultado de imagem para sig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084" y="1618405"/>
            <a:ext cx="3744416" cy="475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79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 exemplo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40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88840"/>
            <a:ext cx="8474500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320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pt-BR" sz="4000" dirty="0"/>
              <a:t>Desta vez você deseja somar números dispostos de maneira alternada, ou seja, em endereços diferentes. Veja o exemplo: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41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82" y="3140968"/>
            <a:ext cx="9029803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316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Usando o assistente de funções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42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411081"/>
            <a:ext cx="10050733" cy="518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7835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FUNÇÃO MÁXIMO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Mostra o valor máximo de uma faixa de células. </a:t>
            </a:r>
            <a:endParaRPr lang="pt-BR" dirty="0" smtClean="0"/>
          </a:p>
          <a:p>
            <a:pPr algn="just"/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Exemplo</a:t>
            </a:r>
            <a:r>
              <a:rPr lang="pt-BR" dirty="0"/>
              <a:t>: Suponha que desejasse saber qual a maior idade de crianças em uma tabela de dados. Veja a fórmula no exemplo abaixo: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2968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função máximo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3" y="1724818"/>
            <a:ext cx="9104075" cy="336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909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FUNÇÃO MÍNIMO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Mostra </a:t>
            </a:r>
            <a:r>
              <a:rPr lang="pt-BR" dirty="0"/>
              <a:t>o valor mínimo de uma faixa de células. Exemplo: Suponha que desejasse saber qual o menor peso de crianças em uma tabela de dados. Veja a fórmula no exemplo abaixo: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36885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função Mínimo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46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07" y="1628800"/>
            <a:ext cx="8885581" cy="309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543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média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8884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3600" dirty="0"/>
              <a:t>Calcula a média de uma faixa de valores. Exemplo: Suponha que desejasse saber qual a média de idade numa tabela de dados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47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17" y="3663061"/>
            <a:ext cx="8831177" cy="27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539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FUNÇÃO DATA DE HOJE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r>
              <a:rPr lang="pt-BR" dirty="0"/>
              <a:t>Esta fórmula insere a data automática em uma planilha. Veja o </a:t>
            </a:r>
            <a:r>
              <a:rPr lang="pt-BR" dirty="0" smtClean="0"/>
              <a:t>exemplo: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48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891484"/>
            <a:ext cx="8827405" cy="176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257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Veja o exemplo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49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6792"/>
            <a:ext cx="9215154" cy="4680520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>
          <a:xfrm flipH="1">
            <a:off x="3635896" y="1196752"/>
            <a:ext cx="2808312" cy="172819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>
            <a:off x="4811688" y="2116136"/>
            <a:ext cx="2808312" cy="172819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6320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USANDO A FUNÇÃO SE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/>
              <a:t>A função SE do </a:t>
            </a:r>
            <a:r>
              <a:rPr lang="pt-BR" dirty="0" err="1" smtClean="0"/>
              <a:t>calc</a:t>
            </a:r>
            <a:r>
              <a:rPr lang="pt-BR" dirty="0" smtClean="0"/>
              <a:t> </a:t>
            </a:r>
            <a:r>
              <a:rPr lang="pt-BR" dirty="0"/>
              <a:t>é sempre utilizada quando o valor de uma célula pode variar. </a:t>
            </a: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A </a:t>
            </a:r>
            <a:r>
              <a:rPr lang="pt-BR" dirty="0"/>
              <a:t>tarefa da função SE é comparar o valor da célula com um </a:t>
            </a:r>
            <a:r>
              <a:rPr lang="pt-BR" dirty="0" err="1"/>
              <a:t>crítério</a:t>
            </a:r>
            <a:r>
              <a:rPr lang="pt-BR" dirty="0"/>
              <a:t> estabelecido e retornar dois resultados. </a:t>
            </a:r>
            <a:endParaRPr lang="pt-BR" dirty="0" smtClean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26934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USANDO A FUNÇÃO SE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pPr algn="just"/>
            <a:r>
              <a:rPr lang="pt-BR" dirty="0" smtClean="0"/>
              <a:t>Um </a:t>
            </a:r>
            <a:r>
              <a:rPr lang="pt-BR" dirty="0"/>
              <a:t>se a comparação for verdadeira e outro se a comparação for falsa. Veja estas comparações: 5+2 &gt; 8 – comparação falsa 2*3 = 6 – comparação verdadeira (2+8) * 2 &gt; 5+6 – comparação verdadeira.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5276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No </a:t>
            </a:r>
            <a:r>
              <a:rPr lang="pt-BR" dirty="0"/>
              <a:t>exemplo a seguir o aluno é reprovado caso sua média seja menor que 7. Sendo assim 7 é o critério para aprovação. Então compara-se a média do aluno com 7.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52</a:t>
            </a:fld>
            <a:endParaRPr lang="pt-BR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USANDO A FUNÇÃO SE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5397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53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2" y="3861048"/>
            <a:ext cx="9388540" cy="2031058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57200" y="1776960"/>
            <a:ext cx="8229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Se a comparação retornar verdadeiro, este estará aprovado, caso contrário estará reprovado. </a:t>
            </a:r>
          </a:p>
        </p:txBody>
      </p:sp>
    </p:spTree>
    <p:extLst>
      <p:ext uri="{BB962C8B-B14F-4D97-AF65-F5344CB8AC3E}">
        <p14:creationId xmlns:p14="http://schemas.microsoft.com/office/powerpoint/2010/main" val="4010661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Detalhando a função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7" y="1628800"/>
            <a:ext cx="9139405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680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Criando funções compostas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8520" y="2132856"/>
            <a:ext cx="9511217" cy="2736304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29651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se usando o assistente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56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" y="1139032"/>
            <a:ext cx="8674822" cy="56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404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se usando o assistente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57</a:t>
            </a:fld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14" y="1628800"/>
            <a:ext cx="8164318" cy="359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564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 for diferente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58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610518"/>
            <a:ext cx="9023038" cy="390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172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59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1052736"/>
            <a:ext cx="8797233" cy="2304256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73671" y="3494028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Salário até 900 </a:t>
            </a:r>
            <a:r>
              <a:rPr lang="pt-BR" sz="3600" dirty="0" smtClean="0">
                <a:sym typeface="Wingdings" panose="05000000000000000000" pitchFamily="2" charset="2"/>
              </a:rPr>
              <a:t> </a:t>
            </a:r>
            <a:r>
              <a:rPr lang="pt-BR" sz="3600" dirty="0" smtClean="0"/>
              <a:t>desconto </a:t>
            </a:r>
            <a:r>
              <a:rPr lang="pt-BR" sz="3600" dirty="0"/>
              <a:t>de 8% do salário </a:t>
            </a:r>
            <a:r>
              <a:rPr lang="pt-BR" sz="3600" dirty="0" err="1"/>
              <a:t>Salário</a:t>
            </a:r>
            <a:r>
              <a:rPr lang="pt-BR" sz="3600" dirty="0"/>
              <a:t> entre 901 e 1300 </a:t>
            </a:r>
            <a:r>
              <a:rPr lang="pt-BR" sz="3600" dirty="0" smtClean="0">
                <a:sym typeface="Wingdings" panose="05000000000000000000" pitchFamily="2" charset="2"/>
              </a:rPr>
              <a:t></a:t>
            </a:r>
            <a:r>
              <a:rPr lang="pt-BR" sz="3600" dirty="0" smtClean="0"/>
              <a:t> </a:t>
            </a:r>
            <a:r>
              <a:rPr lang="pt-BR" sz="3600" dirty="0"/>
              <a:t>Desconto de 9% do Salário </a:t>
            </a:r>
            <a:r>
              <a:rPr lang="pt-BR" sz="3600" dirty="0" err="1" smtClean="0"/>
              <a:t>Salário</a:t>
            </a:r>
            <a:r>
              <a:rPr lang="pt-BR" sz="3600" dirty="0" smtClean="0"/>
              <a:t>.</a:t>
            </a:r>
          </a:p>
          <a:p>
            <a:r>
              <a:rPr lang="pt-BR" sz="3600" dirty="0"/>
              <a:t>A</a:t>
            </a:r>
            <a:r>
              <a:rPr lang="pt-BR" sz="3600" dirty="0" smtClean="0"/>
              <a:t>cima </a:t>
            </a:r>
            <a:r>
              <a:rPr lang="pt-BR" sz="3600" dirty="0"/>
              <a:t>de 1300 </a:t>
            </a:r>
            <a:r>
              <a:rPr lang="pt-BR" sz="3600" dirty="0" smtClean="0">
                <a:sym typeface="Wingdings" panose="05000000000000000000" pitchFamily="2" charset="2"/>
              </a:rPr>
              <a:t></a:t>
            </a:r>
            <a:r>
              <a:rPr lang="pt-BR" sz="3600" dirty="0" smtClean="0"/>
              <a:t> </a:t>
            </a:r>
            <a:r>
              <a:rPr lang="pt-BR" sz="3600" dirty="0"/>
              <a:t>Desconto de 10% do Salário. </a:t>
            </a:r>
          </a:p>
        </p:txBody>
      </p:sp>
    </p:spTree>
    <p:extLst>
      <p:ext uri="{BB962C8B-B14F-4D97-AF65-F5344CB8AC3E}">
        <p14:creationId xmlns:p14="http://schemas.microsoft.com/office/powerpoint/2010/main" val="2306586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CONT.SE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Agora </a:t>
            </a:r>
            <a:r>
              <a:rPr lang="pt-BR" dirty="0"/>
              <a:t>você possui uma planilha onde tem o nome dos alunos e as suas médias. E você desejasse agora saber quantos alunos tiraram médias maior e igual a 9.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68264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CONT.SE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61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700808"/>
            <a:ext cx="8488761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743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CONTAR.VAZIO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4664"/>
          </a:xfrm>
        </p:spPr>
        <p:txBody>
          <a:bodyPr/>
          <a:lstStyle/>
          <a:p>
            <a:r>
              <a:rPr lang="pt-BR" dirty="0"/>
              <a:t>Contar as células que estão vazias. </a:t>
            </a:r>
            <a:r>
              <a:rPr lang="pt-BR" dirty="0" smtClean="0"/>
              <a:t>Exemplo: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62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548" y="2160239"/>
            <a:ext cx="7892564" cy="443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7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SOMASE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Soma </a:t>
            </a:r>
            <a:r>
              <a:rPr lang="pt-BR" dirty="0"/>
              <a:t>um intervalo de células mediante a condição estabelecida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2203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SOMASE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Você </a:t>
            </a:r>
            <a:r>
              <a:rPr lang="pt-BR" dirty="0"/>
              <a:t>gostaria de soma as faturas que foram pagas. Então você tem uma planilha onde na coluna A você coloca o nome do cliente, na coluna B o valor da fatura e na coluna C, a situação se foi paga ou não. Você gostaria de somar somente as faturas que estivessem pagas, assim você saberia o quanto já recebeu.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83016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SOMASE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Logo a fórmula seria a seguinte: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65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866" y="2300052"/>
            <a:ext cx="8501614" cy="300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713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=SOMASE- é o nome da fórmula </a:t>
            </a:r>
            <a:endParaRPr lang="pt-BR" dirty="0" smtClean="0"/>
          </a:p>
          <a:p>
            <a:r>
              <a:rPr lang="pt-BR" dirty="0" smtClean="0"/>
              <a:t>(</a:t>
            </a:r>
            <a:r>
              <a:rPr lang="pt-BR" dirty="0"/>
              <a:t>C2:C7 – refere-se ao endereço inicial e final de células onde você digita a palavra PG, especificando se está paga ou não. </a:t>
            </a:r>
            <a:endParaRPr lang="pt-BR" dirty="0" smtClean="0"/>
          </a:p>
          <a:p>
            <a:r>
              <a:rPr lang="pt-BR" dirty="0" smtClean="0"/>
              <a:t>“</a:t>
            </a:r>
            <a:r>
              <a:rPr lang="pt-BR" dirty="0"/>
              <a:t>PG” – é o critério para somar, ou seja, só somará se neste intervalo de células de C2 até C7, conter alguma palavra PG. </a:t>
            </a:r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critério deverá sempre ser colocado entre aspas. B2:B7 – refere-se ao intervalo de células onde será somado, mediante a condição, ou seja, ele somará somente aqueles valores que na coluna C você digitou PG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794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PROCV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/>
              <a:t>Procura um determinado valor numa Tabela Matriz. </a:t>
            </a:r>
            <a:endParaRPr lang="pt-BR" dirty="0" smtClean="0"/>
          </a:p>
          <a:p>
            <a:endParaRPr lang="pt-BR" dirty="0"/>
          </a:p>
          <a:p>
            <a:r>
              <a:rPr lang="pt-BR" dirty="0"/>
              <a:t>Suponhamos que você tivesse uma planilha onde controla-se a entrada e a saída de clientes do seu hotel. Nela você deseja colocar o Nome, Entrada, </a:t>
            </a:r>
            <a:r>
              <a:rPr lang="pt-BR" dirty="0" err="1"/>
              <a:t>Saida</a:t>
            </a:r>
            <a:r>
              <a:rPr lang="pt-BR" dirty="0"/>
              <a:t>, Classe e o Valor da Classe. Você deseja que ao digitar o nome da Classe, automaticamente apareça o valor da Classe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39929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Na verdade você terá que criar 2(duas) planilhas: A 1ª Primeira planilha chamaremos de Matriz Tabela, porque nela você colocará o nome das Classe e o seu Valor A 2ª Segunda planilha você controlará a entrada e a saída do cliente.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68</a:t>
            </a:fld>
            <a:endParaRPr lang="pt-BR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/>
              <a:t>FÓRMULA DO PROCV </a:t>
            </a:r>
          </a:p>
        </p:txBody>
      </p:sp>
    </p:spTree>
    <p:extLst>
      <p:ext uri="{BB962C8B-B14F-4D97-AF65-F5344CB8AC3E}">
        <p14:creationId xmlns:p14="http://schemas.microsoft.com/office/powerpoint/2010/main" val="26720769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69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72816"/>
            <a:ext cx="8759747" cy="3744416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/>
              <a:t>FÓRMULA DO PROCV </a:t>
            </a:r>
          </a:p>
        </p:txBody>
      </p:sp>
    </p:spTree>
    <p:extLst>
      <p:ext uri="{BB962C8B-B14F-4D97-AF65-F5344CB8AC3E}">
        <p14:creationId xmlns:p14="http://schemas.microsoft.com/office/powerpoint/2010/main" val="6438679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56"/>
            <a:ext cx="8229600" cy="1143000"/>
          </a:xfrm>
        </p:spPr>
        <p:txBody>
          <a:bodyPr/>
          <a:lstStyle/>
          <a:p>
            <a:r>
              <a:rPr lang="pt-BR" dirty="0" smtClean="0"/>
              <a:t>Exercício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70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052736"/>
            <a:ext cx="7591375" cy="610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451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71</a:t>
            </a:fld>
            <a:endParaRPr lang="pt-BR"/>
          </a:p>
        </p:txBody>
      </p:sp>
      <p:pic>
        <p:nvPicPr>
          <p:cNvPr id="6146" name="Picture 2" descr="Resultado de imagem para exercicio exc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8697788" cy="365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6833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72</a:t>
            </a:fld>
            <a:endParaRPr lang="pt-BR"/>
          </a:p>
        </p:txBody>
      </p:sp>
      <p:pic>
        <p:nvPicPr>
          <p:cNvPr id="7170" name="Picture 2" descr="Resultado de imagem para exercicio exc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408"/>
            <a:ext cx="7904798" cy="648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7356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13119</TotalTime>
  <Words>1820</Words>
  <Application>Microsoft Office PowerPoint</Application>
  <PresentationFormat>Apresentação na tela (4:3)</PresentationFormat>
  <Paragraphs>233</Paragraphs>
  <Slides>72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72</vt:i4>
      </vt:variant>
    </vt:vector>
  </HeadingPairs>
  <TitlesOfParts>
    <vt:vector size="76" baseType="lpstr">
      <vt:lpstr>Arial</vt:lpstr>
      <vt:lpstr>Calibri</vt:lpstr>
      <vt:lpstr>Wingdings</vt:lpstr>
      <vt:lpstr>Tema do Office</vt:lpstr>
      <vt:lpstr>Formulas em Planilhas Eletrônicas </vt:lpstr>
      <vt:lpstr>Apresentação do PowerPoint</vt:lpstr>
      <vt:lpstr>Apresentação do PowerPoint</vt:lpstr>
      <vt:lpstr>Apresentação do PowerPoint</vt:lpstr>
      <vt:lpstr>Apresentação do PowerPoint</vt:lpstr>
      <vt:lpstr>Operadores</vt:lpstr>
      <vt:lpstr>Operadores de Referência</vt:lpstr>
      <vt:lpstr>Operadores Matemáticos</vt:lpstr>
      <vt:lpstr>Operadores comparativos</vt:lpstr>
      <vt:lpstr>Operadores de textos</vt:lpstr>
      <vt:lpstr>Adição de valores</vt:lpstr>
      <vt:lpstr>Tecle ENTER ao terminar a formula</vt:lpstr>
      <vt:lpstr>Tecle ENTER ao terminar a formula</vt:lpstr>
      <vt:lpstr>Formulas de subtração</vt:lpstr>
      <vt:lpstr>Formulas para Multiplicação</vt:lpstr>
      <vt:lpstr>FÓRMULA DA DIVISÃO</vt:lpstr>
      <vt:lpstr>PRECEDÊNCIA DE OPERADORES </vt:lpstr>
      <vt:lpstr>PRECEDÊNCIA DE OPERADORES </vt:lpstr>
      <vt:lpstr>Apresentação do PowerPoint</vt:lpstr>
      <vt:lpstr>Apresentação do PowerPoint</vt:lpstr>
      <vt:lpstr>Qual o resultado desta fórmula ? </vt:lpstr>
      <vt:lpstr>Apresentação do PowerPoint</vt:lpstr>
      <vt:lpstr>ARREDONDAMENTO</vt:lpstr>
      <vt:lpstr>ARREDONDAMENTO</vt:lpstr>
      <vt:lpstr>Apresentação do PowerPoint</vt:lpstr>
      <vt:lpstr>ENDEREÇOS ABSOLUTOS E RELATIVOS </vt:lpstr>
      <vt:lpstr>Apresentação do PowerPoint</vt:lpstr>
      <vt:lpstr>ENDEREÇOS ABSOLUTOS </vt:lpstr>
      <vt:lpstr>Exemplo endereço relativo</vt:lpstr>
      <vt:lpstr>Apresentação do PowerPoint</vt:lpstr>
      <vt:lpstr>Apresentação do PowerPoint</vt:lpstr>
      <vt:lpstr>FÓRMULA DA PORCENTAGEM </vt:lpstr>
      <vt:lpstr>FÓRMULA DA PORCENTAGEM </vt:lpstr>
      <vt:lpstr>Veja o exemplo</vt:lpstr>
      <vt:lpstr>Outro exemplo</vt:lpstr>
      <vt:lpstr>Funções</vt:lpstr>
      <vt:lpstr>Ex: Função Soma</vt:lpstr>
      <vt:lpstr>Apresentação do PowerPoint</vt:lpstr>
      <vt:lpstr>Botão autosoma</vt:lpstr>
      <vt:lpstr>Outro exemplo</vt:lpstr>
      <vt:lpstr>Apresentação do PowerPoint</vt:lpstr>
      <vt:lpstr>Usando o assistente de funções</vt:lpstr>
      <vt:lpstr>FUNÇÃO MÁXIMO </vt:lpstr>
      <vt:lpstr>Exemplo função máximo</vt:lpstr>
      <vt:lpstr>FUNÇÃO MÍNIMO </vt:lpstr>
      <vt:lpstr>Exemplo função Mínimo</vt:lpstr>
      <vt:lpstr>Função média</vt:lpstr>
      <vt:lpstr>FUNÇÃO DATA DE HOJE </vt:lpstr>
      <vt:lpstr>Veja o exemplo</vt:lpstr>
      <vt:lpstr>USANDO A FUNÇÃO SE </vt:lpstr>
      <vt:lpstr>USANDO A FUNÇÃO SE </vt:lpstr>
      <vt:lpstr>Apresentação do PowerPoint</vt:lpstr>
      <vt:lpstr>Apresentação do PowerPoint</vt:lpstr>
      <vt:lpstr>Detalhando a função</vt:lpstr>
      <vt:lpstr>Criando funções compostas</vt:lpstr>
      <vt:lpstr>Função se usando o assistente</vt:lpstr>
      <vt:lpstr>Função se usando o assistente</vt:lpstr>
      <vt:lpstr>Se for diferente</vt:lpstr>
      <vt:lpstr>Apresentação do PowerPoint</vt:lpstr>
      <vt:lpstr>FÓRMULA DO CONT.SE </vt:lpstr>
      <vt:lpstr>FÓRMULA DO CONT.SE </vt:lpstr>
      <vt:lpstr>FÓRMULA DO CONTAR.VAZIO </vt:lpstr>
      <vt:lpstr>FÓRMULA DO SOMASE </vt:lpstr>
      <vt:lpstr>FÓRMULA DO SOMASE </vt:lpstr>
      <vt:lpstr>FÓRMULA DO SOMASE </vt:lpstr>
      <vt:lpstr>Apresentação do PowerPoint</vt:lpstr>
      <vt:lpstr>FÓRMULA DO PROCV </vt:lpstr>
      <vt:lpstr>FÓRMULA DO PROCV </vt:lpstr>
      <vt:lpstr>FÓRMULA DO PROCV </vt:lpstr>
      <vt:lpstr>Exercício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Oxnar</cp:lastModifiedBy>
  <cp:revision>110</cp:revision>
  <dcterms:created xsi:type="dcterms:W3CDTF">2015-09-21T11:15:04Z</dcterms:created>
  <dcterms:modified xsi:type="dcterms:W3CDTF">2017-05-11T22:09:39Z</dcterms:modified>
</cp:coreProperties>
</file>